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787" r:id="rId2"/>
    <p:sldId id="708" r:id="rId3"/>
    <p:sldId id="709" r:id="rId4"/>
    <p:sldId id="742" r:id="rId5"/>
    <p:sldId id="743" r:id="rId6"/>
    <p:sldId id="763" r:id="rId7"/>
    <p:sldId id="770" r:id="rId8"/>
    <p:sldId id="771" r:id="rId9"/>
    <p:sldId id="772" r:id="rId10"/>
    <p:sldId id="773" r:id="rId11"/>
    <p:sldId id="774" r:id="rId12"/>
    <p:sldId id="777" r:id="rId13"/>
    <p:sldId id="782" r:id="rId14"/>
    <p:sldId id="788" r:id="rId15"/>
  </p:sldIdLst>
  <p:sldSz cx="12192000" cy="6858000"/>
  <p:notesSz cx="6858000" cy="9144000"/>
  <p:defaultTextStyle>
    <a:defPPr>
      <a:defRPr lang="en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166"/>
    <p:restoredTop sz="94257"/>
  </p:normalViewPr>
  <p:slideViewPr>
    <p:cSldViewPr snapToGrid="0" snapToObjects="1">
      <p:cViewPr varScale="1">
        <p:scale>
          <a:sx n="132" d="100"/>
          <a:sy n="132" d="100"/>
        </p:scale>
        <p:origin x="220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TW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8028CC-7405-B54A-8C14-F90DD48C7847}" type="datetimeFigureOut">
              <a:rPr lang="en-TW" smtClean="0"/>
              <a:t>2022/8/27</a:t>
            </a:fld>
            <a:endParaRPr lang="en-TW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TW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TW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1DB7F5-0D4E-F048-99AB-687120C2355E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0437016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1DB7F5-0D4E-F048-99AB-687120C2355E}" type="slidenum">
              <a:rPr lang="en-TW" smtClean="0"/>
              <a:t>2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6382778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1DB7F5-0D4E-F048-99AB-687120C2355E}" type="slidenum">
              <a:rPr lang="en-TW" smtClean="0"/>
              <a:t>11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2165049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1DB7F5-0D4E-F048-99AB-687120C2355E}" type="slidenum">
              <a:rPr lang="en-TW" smtClean="0"/>
              <a:t>12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4312335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1DB7F5-0D4E-F048-99AB-687120C2355E}" type="slidenum">
              <a:rPr lang="en-TW" smtClean="0"/>
              <a:t>13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6072687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1DB7F5-0D4E-F048-99AB-687120C2355E}" type="slidenum">
              <a:rPr lang="en-TW" smtClean="0"/>
              <a:t>14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6696980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1DB7F5-0D4E-F048-99AB-687120C2355E}" type="slidenum">
              <a:rPr lang="en-TW" smtClean="0"/>
              <a:t>3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9915938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1DB7F5-0D4E-F048-99AB-687120C2355E}" type="slidenum">
              <a:rPr lang="en-TW" smtClean="0"/>
              <a:t>4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3121130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1DB7F5-0D4E-F048-99AB-687120C2355E}" type="slidenum">
              <a:rPr lang="en-TW" smtClean="0"/>
              <a:t>5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2670855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1DB7F5-0D4E-F048-99AB-687120C2355E}" type="slidenum">
              <a:rPr lang="en-TW" smtClean="0"/>
              <a:t>6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5493037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1DB7F5-0D4E-F048-99AB-687120C2355E}" type="slidenum">
              <a:rPr lang="en-TW" smtClean="0"/>
              <a:t>7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344794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1DB7F5-0D4E-F048-99AB-687120C2355E}" type="slidenum">
              <a:rPr lang="en-TW" smtClean="0"/>
              <a:t>8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1112398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1DB7F5-0D4E-F048-99AB-687120C2355E}" type="slidenum">
              <a:rPr lang="en-TW" smtClean="0"/>
              <a:t>9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9488139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1DB7F5-0D4E-F048-99AB-687120C2355E}" type="slidenum">
              <a:rPr lang="en-TW" smtClean="0"/>
              <a:t>10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41735527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DCD3BD-AD9E-C143-8F39-B3D72D434C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B3D285-3F62-D341-A67E-2D05660CBB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TW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E71ACE-EDDD-9049-974E-DB11548C1E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2F5ED-0BE2-3D40-8FF3-D5ECF76CC067}" type="datetimeFigureOut">
              <a:rPr lang="en-TW" smtClean="0"/>
              <a:t>2022/8/27</a:t>
            </a:fld>
            <a:endParaRPr lang="en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115C31-7B24-654F-B2AA-96417CEF7E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07F4CF-3FA6-D94D-B1CB-CDCCD3F2F1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B22E7D-20BF-E94A-8CE8-3745746C8F34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4665837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C86C12-BE48-7D41-BCF9-01D68B866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057D2A5-BED8-8445-BE42-2CCE81A405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AA51C1-EF34-D04B-AC15-0FFFBF1580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2F5ED-0BE2-3D40-8FF3-D5ECF76CC067}" type="datetimeFigureOut">
              <a:rPr lang="en-TW" smtClean="0"/>
              <a:t>2022/8/27</a:t>
            </a:fld>
            <a:endParaRPr lang="en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E8731E-0639-E245-B04B-F2CA6587EF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084613-90FB-4844-A2C8-40841312B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B22E7D-20BF-E94A-8CE8-3745746C8F34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6438748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13B9042-08BE-CD4B-94CC-157B7891EDE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F67534C-EF84-8643-B391-B32AC52B88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1CB5A5-51BC-1941-AB2D-12B96274BE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2F5ED-0BE2-3D40-8FF3-D5ECF76CC067}" type="datetimeFigureOut">
              <a:rPr lang="en-TW" smtClean="0"/>
              <a:t>2022/8/27</a:t>
            </a:fld>
            <a:endParaRPr lang="en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496DBB-B89F-1E4A-AB8C-3E3E9D687E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50585D-0FFC-734C-9FCF-2C7556848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B22E7D-20BF-E94A-8CE8-3745746C8F34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5537563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2E25A6-C4DD-F54C-93F5-6C1C770F91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4E70F6-B91E-E14B-85DD-9524F53214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2F23C3-5160-4248-A98E-7F833270DC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2F5ED-0BE2-3D40-8FF3-D5ECF76CC067}" type="datetimeFigureOut">
              <a:rPr lang="en-TW" smtClean="0"/>
              <a:t>2022/8/27</a:t>
            </a:fld>
            <a:endParaRPr lang="en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C267CB-3013-3342-8056-5114A7DCCD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0CF824-CF6D-F140-84F5-7AE94C0EF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B22E7D-20BF-E94A-8CE8-3745746C8F34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6466136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E5A98-65CD-854F-955B-7A599D6365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57C8E1-717E-234C-8743-C35A41014D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3E3813-1623-7040-A87C-B8EDB5EFA0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2F5ED-0BE2-3D40-8FF3-D5ECF76CC067}" type="datetimeFigureOut">
              <a:rPr lang="en-TW" smtClean="0"/>
              <a:t>2022/8/27</a:t>
            </a:fld>
            <a:endParaRPr lang="en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0D4878-D999-0741-894A-0C057D5187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ABA4D6-313D-D04C-82DD-37D0120699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B22E7D-20BF-E94A-8CE8-3745746C8F34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1725654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4EEE5E-D488-984A-9376-98E0552C3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E6DE56-E5F6-A24C-8A5B-6188500639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F7B71C-4527-144B-A9F3-41C18D3B98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E75BA6-7E12-454A-93F9-5E7C0C151A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2F5ED-0BE2-3D40-8FF3-D5ECF76CC067}" type="datetimeFigureOut">
              <a:rPr lang="en-TW" smtClean="0"/>
              <a:t>2022/8/27</a:t>
            </a:fld>
            <a:endParaRPr lang="en-TW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7251E3-4FE9-E14E-AA29-FF6B4999D2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9C4C78-80BA-A143-BEC5-DEFAAA61D6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B22E7D-20BF-E94A-8CE8-3745746C8F34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8791997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3DD9E2-B92F-6745-80A5-D37D6AC5DF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7E485E-6E22-8C46-9F51-742A72D405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B6C354-8D8B-8B48-8FFA-F60EE7D5B7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0AB3D22-D4C6-654A-A49B-ACF276D0B07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1280060-A7A2-2F46-B37C-CE916DD4E06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FDC558C-D16D-B44B-8BFD-17B5A54167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2F5ED-0BE2-3D40-8FF3-D5ECF76CC067}" type="datetimeFigureOut">
              <a:rPr lang="en-TW" smtClean="0"/>
              <a:t>2022/8/27</a:t>
            </a:fld>
            <a:endParaRPr lang="en-TW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6BB190D-426E-CE42-9BA4-A224C81486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10953B9-4899-CF42-B5A5-6C24F3946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B22E7D-20BF-E94A-8CE8-3745746C8F34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7158409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A0C23-9CBE-E34E-BFC9-22822A4C95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1DE4070-FB8F-A143-A58F-270674667D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2F5ED-0BE2-3D40-8FF3-D5ECF76CC067}" type="datetimeFigureOut">
              <a:rPr lang="en-TW" smtClean="0"/>
              <a:t>2022/8/27</a:t>
            </a:fld>
            <a:endParaRPr lang="en-TW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D53D99-E22E-6242-AF30-6625CD12FC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2F11E5-884A-FF4D-A69E-DBA97FB52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B22E7D-20BF-E94A-8CE8-3745746C8F34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40405665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B85DBA7-ECA7-C040-9DBD-4366CBE717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2F5ED-0BE2-3D40-8FF3-D5ECF76CC067}" type="datetimeFigureOut">
              <a:rPr lang="en-TW" smtClean="0"/>
              <a:t>2022/8/27</a:t>
            </a:fld>
            <a:endParaRPr lang="en-TW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B69644-1BB9-4742-9C83-BCF8CB2B8E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D6A290-2388-4847-B699-66C8BBBD2C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B22E7D-20BF-E94A-8CE8-3745746C8F34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41724445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40CD2-EE2B-EA46-B411-D2BC8832F7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0979E8-0FE2-2E49-ADEC-F5096296D6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7865FB-3DB2-C24F-8C4E-D6EE954C9A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46DE4F-7A5A-4344-A3D9-521B9AF6B4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2F5ED-0BE2-3D40-8FF3-D5ECF76CC067}" type="datetimeFigureOut">
              <a:rPr lang="en-TW" smtClean="0"/>
              <a:t>2022/8/27</a:t>
            </a:fld>
            <a:endParaRPr lang="en-TW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74FC8D-1380-A14E-8BA4-299A3BD76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070A7F-4682-1F43-A818-2C9E7C2CD1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B22E7D-20BF-E94A-8CE8-3745746C8F34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7530327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3DC312-D804-8240-9119-DDED4DAD75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E673206-46C5-C143-8711-B737FE5AB43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TW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2C1493-A701-334B-A7EE-FAECFF40FD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13DBDB-C4D3-0B46-AA21-6BD9D4D752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2F5ED-0BE2-3D40-8FF3-D5ECF76CC067}" type="datetimeFigureOut">
              <a:rPr lang="en-TW" smtClean="0"/>
              <a:t>2022/8/27</a:t>
            </a:fld>
            <a:endParaRPr lang="en-TW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5A8F1E-F166-9544-A9AE-07D2CD947D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5B048D-2DF1-FA4B-AE8F-4C27E74A6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B22E7D-20BF-E94A-8CE8-3745746C8F34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102060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941DBBB-8F93-464D-99B4-BA2719CFA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B74333-D1EE-8D4B-99CD-899DB7A1BA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C70716-CF75-4D4E-971F-6C414E4F8E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E2F5ED-0BE2-3D40-8FF3-D5ECF76CC067}" type="datetimeFigureOut">
              <a:rPr lang="en-TW" smtClean="0"/>
              <a:t>2022/8/27</a:t>
            </a:fld>
            <a:endParaRPr lang="en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52BCCC-FD9A-C545-8D58-7CC506BE9D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10744F-AAA0-DC4C-BD89-01A003C0FA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B22E7D-20BF-E94A-8CE8-3745746C8F34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5998142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10" Type="http://schemas.openxmlformats.org/officeDocument/2006/relationships/image" Target="../media/image9.png"/><Relationship Id="rId4" Type="http://schemas.openxmlformats.org/officeDocument/2006/relationships/image" Target="../media/image3.jpe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4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32.png"/><Relationship Id="rId5" Type="http://schemas.openxmlformats.org/officeDocument/2006/relationships/image" Target="../media/image27.png"/><Relationship Id="rId10" Type="http://schemas.openxmlformats.org/officeDocument/2006/relationships/image" Target="../media/image29.png"/><Relationship Id="rId4" Type="http://schemas.openxmlformats.org/officeDocument/2006/relationships/image" Target="../media/image26.png"/><Relationship Id="rId9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90E83A8-2D23-287A-DAAE-BE9AD0B30B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44864"/>
            <a:ext cx="12192000" cy="2108445"/>
          </a:xfrm>
        </p:spPr>
        <p:txBody>
          <a:bodyPr anchor="ctr">
            <a:normAutofit/>
          </a:bodyPr>
          <a:lstStyle/>
          <a:p>
            <a:pPr algn="l"/>
            <a:r>
              <a:rPr lang="en-US" sz="4400" dirty="0"/>
              <a:t>  Neural Shape Mating: Self-Supervised </a:t>
            </a:r>
            <a:br>
              <a:rPr lang="en-US" sz="4400" dirty="0"/>
            </a:br>
            <a:r>
              <a:rPr lang="en-US" sz="4400" dirty="0"/>
              <a:t>  Object Assembly with Adversarial Shape Priors</a:t>
            </a:r>
            <a:endParaRPr lang="en-TW" sz="44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8127C21-FEB6-73AA-307B-A48161C8D01F}"/>
              </a:ext>
            </a:extLst>
          </p:cNvPr>
          <p:cNvSpPr txBox="1">
            <a:spLocks/>
          </p:cNvSpPr>
          <p:nvPr/>
        </p:nvSpPr>
        <p:spPr>
          <a:xfrm>
            <a:off x="143435" y="4662317"/>
            <a:ext cx="2647444" cy="6736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Yun-Chun Chen</a:t>
            </a:r>
            <a:endParaRPr lang="en-TW" sz="280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2C1F835-3EB2-8DFE-636C-8FEEEB66E600}"/>
              </a:ext>
            </a:extLst>
          </p:cNvPr>
          <p:cNvSpPr txBox="1">
            <a:spLocks/>
          </p:cNvSpPr>
          <p:nvPr/>
        </p:nvSpPr>
        <p:spPr>
          <a:xfrm>
            <a:off x="2763351" y="4662317"/>
            <a:ext cx="2006825" cy="6736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Haoda Li</a:t>
            </a:r>
            <a:endParaRPr lang="en-TW" sz="280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D24C87F-5724-FE6F-7333-0B92CDAAF8D3}"/>
              </a:ext>
            </a:extLst>
          </p:cNvPr>
          <p:cNvSpPr txBox="1">
            <a:spLocks/>
          </p:cNvSpPr>
          <p:nvPr/>
        </p:nvSpPr>
        <p:spPr>
          <a:xfrm>
            <a:off x="4961352" y="4666569"/>
            <a:ext cx="2241494" cy="6736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Dylan Turpin</a:t>
            </a:r>
            <a:endParaRPr lang="en-TW" sz="2800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D2E2AED-421C-6FDA-976A-748A4BC566CD}"/>
              </a:ext>
            </a:extLst>
          </p:cNvPr>
          <p:cNvSpPr txBox="1">
            <a:spLocks/>
          </p:cNvSpPr>
          <p:nvPr/>
        </p:nvSpPr>
        <p:spPr>
          <a:xfrm>
            <a:off x="7066591" y="4675447"/>
            <a:ext cx="2647444" cy="6736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Alec Jacobson</a:t>
            </a:r>
            <a:endParaRPr lang="en-TW" sz="2800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C94B2A8-F210-B8AF-EF06-E6F40A3FE326}"/>
              </a:ext>
            </a:extLst>
          </p:cNvPr>
          <p:cNvSpPr txBox="1">
            <a:spLocks/>
          </p:cNvSpPr>
          <p:nvPr/>
        </p:nvSpPr>
        <p:spPr>
          <a:xfrm>
            <a:off x="9374804" y="4675446"/>
            <a:ext cx="2647444" cy="6736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Animesh Garg</a:t>
            </a:r>
            <a:endParaRPr lang="en-TW" sz="2800" dirty="0"/>
          </a:p>
        </p:txBody>
      </p:sp>
      <p:pic>
        <p:nvPicPr>
          <p:cNvPr id="11" name="Picture 10" descr="A person taking a selfie with a city in the background&#10;&#10;Description automatically generated">
            <a:extLst>
              <a:ext uri="{FF2B5EF4-FFF2-40B4-BE49-F238E27FC236}">
                <a16:creationId xmlns:a16="http://schemas.microsoft.com/office/drawing/2014/main" id="{215A28A7-DE78-C3B2-A682-99AFC0CB18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794" y="2468866"/>
            <a:ext cx="2177758" cy="2177758"/>
          </a:xfrm>
          <a:prstGeom prst="rect">
            <a:avLst/>
          </a:prstGeom>
        </p:spPr>
      </p:pic>
      <p:pic>
        <p:nvPicPr>
          <p:cNvPr id="12" name="Picture 11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31EFF707-6AF9-FFFE-3408-5871D84886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5006" y="2479932"/>
            <a:ext cx="2177760" cy="2177760"/>
          </a:xfrm>
          <a:prstGeom prst="rect">
            <a:avLst/>
          </a:prstGeom>
        </p:spPr>
      </p:pic>
      <p:pic>
        <p:nvPicPr>
          <p:cNvPr id="13" name="Picture 12" descr="A picture containing person, person, clothing, suit&#10;&#10;Description automatically generated">
            <a:extLst>
              <a:ext uri="{FF2B5EF4-FFF2-40B4-BE49-F238E27FC236}">
                <a16:creationId xmlns:a16="http://schemas.microsoft.com/office/drawing/2014/main" id="{5BED0100-7BE0-0AE4-C9ED-C509B738E5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09646" y="2476510"/>
            <a:ext cx="2177761" cy="2177761"/>
          </a:xfrm>
          <a:prstGeom prst="rect">
            <a:avLst/>
          </a:prstGeom>
        </p:spPr>
      </p:pic>
      <p:pic>
        <p:nvPicPr>
          <p:cNvPr id="14" name="Picture 13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51EC9196-388E-52D7-7AD6-3E105891C3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01433" y="2476510"/>
            <a:ext cx="2177760" cy="2177760"/>
          </a:xfrm>
          <a:prstGeom prst="rect">
            <a:avLst/>
          </a:prstGeom>
        </p:spPr>
      </p:pic>
      <p:pic>
        <p:nvPicPr>
          <p:cNvPr id="15" name="Picture 14" descr="A picture containing wall, person, indoor, person&#10;&#10;Description automatically generated">
            <a:extLst>
              <a:ext uri="{FF2B5EF4-FFF2-40B4-BE49-F238E27FC236}">
                <a16:creationId xmlns:a16="http://schemas.microsoft.com/office/drawing/2014/main" id="{50B15AF4-BD51-1260-2A9B-BB282E06A2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93220" y="2479932"/>
            <a:ext cx="2177759" cy="2177759"/>
          </a:xfrm>
          <a:prstGeom prst="rect">
            <a:avLst/>
          </a:prstGeom>
        </p:spPr>
      </p:pic>
      <p:pic>
        <p:nvPicPr>
          <p:cNvPr id="16" name="Picture 15" descr="Logo, company name&#10;&#10;Description automatically generated">
            <a:extLst>
              <a:ext uri="{FF2B5EF4-FFF2-40B4-BE49-F238E27FC236}">
                <a16:creationId xmlns:a16="http://schemas.microsoft.com/office/drawing/2014/main" id="{85E79F5D-38F3-EB22-E4E8-ADC24DF99AA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3547" b="13131"/>
          <a:stretch/>
        </p:blipFill>
        <p:spPr>
          <a:xfrm>
            <a:off x="587394" y="5467379"/>
            <a:ext cx="2580138" cy="1051019"/>
          </a:xfrm>
          <a:prstGeom prst="rect">
            <a:avLst/>
          </a:prstGeom>
        </p:spPr>
      </p:pic>
      <p:pic>
        <p:nvPicPr>
          <p:cNvPr id="17" name="Picture 16" descr="Logo&#10;&#10;Description automatically generated with medium confidence">
            <a:extLst>
              <a:ext uri="{FF2B5EF4-FFF2-40B4-BE49-F238E27FC236}">
                <a16:creationId xmlns:a16="http://schemas.microsoft.com/office/drawing/2014/main" id="{1519C126-1693-0E2D-5E4C-B255571A17F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85684" y="5526476"/>
            <a:ext cx="2429332" cy="1035226"/>
          </a:xfrm>
          <a:prstGeom prst="rect">
            <a:avLst/>
          </a:prstGeom>
        </p:spPr>
      </p:pic>
      <p:pic>
        <p:nvPicPr>
          <p:cNvPr id="18" name="Picture 17" descr="Logo, company name&#10;&#10;Description automatically generated">
            <a:extLst>
              <a:ext uri="{FF2B5EF4-FFF2-40B4-BE49-F238E27FC236}">
                <a16:creationId xmlns:a16="http://schemas.microsoft.com/office/drawing/2014/main" id="{3E99D587-AC9F-4D27-E820-7DFADD3346C9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6091" t="24955" r="5010" b="24509"/>
          <a:stretch/>
        </p:blipFill>
        <p:spPr>
          <a:xfrm>
            <a:off x="6033168" y="5474307"/>
            <a:ext cx="3405701" cy="1087395"/>
          </a:xfrm>
          <a:prstGeom prst="rect">
            <a:avLst/>
          </a:prstGeom>
        </p:spPr>
      </p:pic>
      <p:pic>
        <p:nvPicPr>
          <p:cNvPr id="19" name="Picture 18" descr="Logo, company name&#10;&#10;Description automatically generated">
            <a:extLst>
              <a:ext uri="{FF2B5EF4-FFF2-40B4-BE49-F238E27FC236}">
                <a16:creationId xmlns:a16="http://schemas.microsoft.com/office/drawing/2014/main" id="{C7313416-2945-62FC-993E-59035A1E5A4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592916" y="5379099"/>
            <a:ext cx="2349072" cy="122758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9823B3D9-0005-A7C7-E352-7864571E70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319" y="1444279"/>
            <a:ext cx="11269362" cy="454600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96DB20E-308C-8629-BABF-8FE496A1DF91}"/>
              </a:ext>
            </a:extLst>
          </p:cNvPr>
          <p:cNvSpPr/>
          <p:nvPr/>
        </p:nvSpPr>
        <p:spPr>
          <a:xfrm>
            <a:off x="3495759" y="3805881"/>
            <a:ext cx="5067473" cy="218440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AB8B8ED-8564-F349-8945-064FA89A36C6}"/>
              </a:ext>
            </a:extLst>
          </p:cNvPr>
          <p:cNvSpPr txBox="1">
            <a:spLocks/>
          </p:cNvSpPr>
          <p:nvPr/>
        </p:nvSpPr>
        <p:spPr>
          <a:xfrm>
            <a:off x="463780" y="1"/>
            <a:ext cx="11358683" cy="11769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TW" dirty="0"/>
              <a:t>Adversarial Learning of Shape Priors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FAB7F03-BF45-7C44-BFC3-D9047AA05AA1}"/>
              </a:ext>
            </a:extLst>
          </p:cNvPr>
          <p:cNvSpPr txBox="1">
            <a:spLocks/>
          </p:cNvSpPr>
          <p:nvPr/>
        </p:nvSpPr>
        <p:spPr>
          <a:xfrm>
            <a:off x="2938680" y="5787742"/>
            <a:ext cx="3635437" cy="4811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Adversarial loss</a:t>
            </a:r>
            <a:endParaRPr lang="en-TW" sz="28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69A7E49-70EE-A047-9865-FD971C6902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5141" y="6268888"/>
            <a:ext cx="4879433" cy="481145"/>
          </a:xfrm>
          <a:prstGeom prst="rect">
            <a:avLst/>
          </a:prstGeom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EE511447-1DDF-BB44-95DD-464D4E5B444F}"/>
              </a:ext>
            </a:extLst>
          </p:cNvPr>
          <p:cNvSpPr/>
          <p:nvPr/>
        </p:nvSpPr>
        <p:spPr>
          <a:xfrm>
            <a:off x="3495759" y="5701172"/>
            <a:ext cx="5067473" cy="1124793"/>
          </a:xfrm>
          <a:prstGeom prst="roundRect">
            <a:avLst>
              <a:gd name="adj" fmla="val 16269"/>
            </a:avLst>
          </a:prstGeom>
          <a:noFill/>
          <a:ln>
            <a:solidFill>
              <a:schemeClr val="accent2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53392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406D85E-321D-7545-B884-E746CA4A9F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319" y="1444279"/>
            <a:ext cx="11269362" cy="4546008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3AB8B8ED-8564-F349-8945-064FA89A36C6}"/>
              </a:ext>
            </a:extLst>
          </p:cNvPr>
          <p:cNvSpPr txBox="1">
            <a:spLocks/>
          </p:cNvSpPr>
          <p:nvPr/>
        </p:nvSpPr>
        <p:spPr>
          <a:xfrm>
            <a:off x="463780" y="1"/>
            <a:ext cx="11358683" cy="11769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TW" dirty="0"/>
              <a:t>Shape Reconstruction</a:t>
            </a:r>
          </a:p>
        </p:txBody>
      </p:sp>
      <p:pic>
        <p:nvPicPr>
          <p:cNvPr id="9" name="Picture 8" descr="Text&#10;&#10;Description automatically generated with medium confidence">
            <a:extLst>
              <a:ext uri="{FF2B5EF4-FFF2-40B4-BE49-F238E27FC236}">
                <a16:creationId xmlns:a16="http://schemas.microsoft.com/office/drawing/2014/main" id="{5C836E07-4395-7B46-8F17-1EF971A739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9413" y="6145139"/>
            <a:ext cx="4341134" cy="656218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265CA1C8-C7E8-264D-BE23-33A25D95D697}"/>
              </a:ext>
            </a:extLst>
          </p:cNvPr>
          <p:cNvSpPr txBox="1">
            <a:spLocks/>
          </p:cNvSpPr>
          <p:nvPr/>
        </p:nvSpPr>
        <p:spPr>
          <a:xfrm>
            <a:off x="2217213" y="6182883"/>
            <a:ext cx="3635437" cy="4811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SDF regression loss</a:t>
            </a:r>
            <a:endParaRPr lang="en-TW" sz="2800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7B31C4CF-6943-9546-9E02-8CFFF75C9F74}"/>
              </a:ext>
            </a:extLst>
          </p:cNvPr>
          <p:cNvSpPr/>
          <p:nvPr/>
        </p:nvSpPr>
        <p:spPr>
          <a:xfrm>
            <a:off x="2516623" y="6071742"/>
            <a:ext cx="7458164" cy="729615"/>
          </a:xfrm>
          <a:prstGeom prst="roundRect">
            <a:avLst>
              <a:gd name="adj" fmla="val 16269"/>
            </a:avLst>
          </a:prstGeom>
          <a:noFill/>
          <a:ln>
            <a:solidFill>
              <a:schemeClr val="accent2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24597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B65173A-A573-0348-91B4-F498D66602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7294" b="13267"/>
          <a:stretch/>
        </p:blipFill>
        <p:spPr>
          <a:xfrm>
            <a:off x="710450" y="1586148"/>
            <a:ext cx="3157216" cy="43236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5B114336-1B71-5041-AA80-D8B74F456828}"/>
              </a:ext>
            </a:extLst>
          </p:cNvPr>
          <p:cNvSpPr txBox="1">
            <a:spLocks/>
          </p:cNvSpPr>
          <p:nvPr/>
        </p:nvSpPr>
        <p:spPr>
          <a:xfrm>
            <a:off x="463780" y="1"/>
            <a:ext cx="11358683" cy="11769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TW" dirty="0"/>
              <a:t>Dataset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C58372B-8374-AE4A-8A72-3696DAF47477}"/>
              </a:ext>
            </a:extLst>
          </p:cNvPr>
          <p:cNvSpPr txBox="1">
            <a:spLocks/>
          </p:cNvSpPr>
          <p:nvPr/>
        </p:nvSpPr>
        <p:spPr>
          <a:xfrm>
            <a:off x="463780" y="6311091"/>
            <a:ext cx="3635437" cy="4811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Object Meshes</a:t>
            </a:r>
            <a:endParaRPr lang="en-TW" sz="2800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853CA5F-834D-544B-9D14-FEAEBFF3172C}"/>
              </a:ext>
            </a:extLst>
          </p:cNvPr>
          <p:cNvSpPr txBox="1">
            <a:spLocks/>
          </p:cNvSpPr>
          <p:nvPr/>
        </p:nvSpPr>
        <p:spPr>
          <a:xfrm>
            <a:off x="4038274" y="6320469"/>
            <a:ext cx="3635437" cy="4811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Different Cut Types</a:t>
            </a:r>
            <a:endParaRPr lang="en-TW" sz="2800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6BBD2F0F-4743-C249-8558-535C6833BCBD}"/>
              </a:ext>
            </a:extLst>
          </p:cNvPr>
          <p:cNvSpPr txBox="1">
            <a:spLocks/>
          </p:cNvSpPr>
          <p:nvPr/>
        </p:nvSpPr>
        <p:spPr>
          <a:xfrm>
            <a:off x="7784596" y="6311091"/>
            <a:ext cx="3635437" cy="4811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Random Poses</a:t>
            </a:r>
            <a:endParaRPr lang="en-TW" sz="2800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26EFFC32-0427-864D-B371-7D4D0CF0CA9A}"/>
              </a:ext>
            </a:extLst>
          </p:cNvPr>
          <p:cNvSpPr txBox="1">
            <a:spLocks/>
          </p:cNvSpPr>
          <p:nvPr/>
        </p:nvSpPr>
        <p:spPr>
          <a:xfrm>
            <a:off x="7576080" y="5881069"/>
            <a:ext cx="2123866" cy="4811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Shell</a:t>
            </a:r>
            <a:endParaRPr lang="en-TW" sz="240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B1BD9BA5-152A-EA4B-A8FD-8ACC6AE128DF}"/>
              </a:ext>
            </a:extLst>
          </p:cNvPr>
          <p:cNvSpPr txBox="1">
            <a:spLocks/>
          </p:cNvSpPr>
          <p:nvPr/>
        </p:nvSpPr>
        <p:spPr>
          <a:xfrm>
            <a:off x="9491430" y="5883204"/>
            <a:ext cx="2123866" cy="4811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Solid</a:t>
            </a:r>
            <a:endParaRPr lang="en-TW" sz="24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6F1542F-C14C-F7EC-2C26-4D2C90D8CE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525" r="40329" b="13267"/>
          <a:stretch/>
        </p:blipFill>
        <p:spPr>
          <a:xfrm>
            <a:off x="4852006" y="1557469"/>
            <a:ext cx="2524005" cy="43236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7883FAE-9454-97C3-CCE8-A77553A369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2354" b="13267"/>
          <a:stretch/>
        </p:blipFill>
        <p:spPr>
          <a:xfrm>
            <a:off x="7784596" y="1580117"/>
            <a:ext cx="3635437" cy="4325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7375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 descr="A picture containing dryer&#10;&#10;Description automatically generated">
            <a:extLst>
              <a:ext uri="{FF2B5EF4-FFF2-40B4-BE49-F238E27FC236}">
                <a16:creationId xmlns:a16="http://schemas.microsoft.com/office/drawing/2014/main" id="{9892E36F-C414-FE46-B145-276EA260F31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1429"/>
          <a:stretch/>
        </p:blipFill>
        <p:spPr>
          <a:xfrm>
            <a:off x="1457227" y="5085848"/>
            <a:ext cx="9375605" cy="1250216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BA06F4DA-0A3D-F14D-9818-BEA477535387}"/>
              </a:ext>
            </a:extLst>
          </p:cNvPr>
          <p:cNvSpPr txBox="1">
            <a:spLocks/>
          </p:cNvSpPr>
          <p:nvPr/>
        </p:nvSpPr>
        <p:spPr>
          <a:xfrm>
            <a:off x="463780" y="1"/>
            <a:ext cx="11358683" cy="11769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TW" dirty="0"/>
              <a:t>Experimental Results</a:t>
            </a:r>
          </a:p>
        </p:txBody>
      </p:sp>
      <p:pic>
        <p:nvPicPr>
          <p:cNvPr id="13" name="Picture 12" descr="Chart, bar chart&#10;&#10;Description automatically generated">
            <a:extLst>
              <a:ext uri="{FF2B5EF4-FFF2-40B4-BE49-F238E27FC236}">
                <a16:creationId xmlns:a16="http://schemas.microsoft.com/office/drawing/2014/main" id="{393F0B7C-AB7E-E741-AE7B-CE8AF63366F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354" b="7043"/>
          <a:stretch/>
        </p:blipFill>
        <p:spPr>
          <a:xfrm>
            <a:off x="269523" y="1685772"/>
            <a:ext cx="5827241" cy="2921226"/>
          </a:xfrm>
          <a:prstGeom prst="rect">
            <a:avLst/>
          </a:prstGeom>
        </p:spPr>
      </p:pic>
      <p:pic>
        <p:nvPicPr>
          <p:cNvPr id="15" name="Picture 14" descr="Chart, bar chart&#10;&#10;Description automatically generated">
            <a:extLst>
              <a:ext uri="{FF2B5EF4-FFF2-40B4-BE49-F238E27FC236}">
                <a16:creationId xmlns:a16="http://schemas.microsoft.com/office/drawing/2014/main" id="{BDC203BB-AE1C-6245-862F-BC189EE9B82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9188" b="7056"/>
          <a:stretch/>
        </p:blipFill>
        <p:spPr>
          <a:xfrm>
            <a:off x="6259014" y="1774785"/>
            <a:ext cx="5721216" cy="2832213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F83A548C-6F15-394D-81CF-B23AC5E9E80B}"/>
              </a:ext>
            </a:extLst>
          </p:cNvPr>
          <p:cNvSpPr txBox="1">
            <a:spLocks/>
          </p:cNvSpPr>
          <p:nvPr/>
        </p:nvSpPr>
        <p:spPr>
          <a:xfrm>
            <a:off x="1365042" y="1301731"/>
            <a:ext cx="3635437" cy="4811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Rotation Error (MSE)</a:t>
            </a:r>
            <a:endParaRPr lang="en-TW" sz="2800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3AE760DE-F586-B64A-93E2-BCEF5C2647B2}"/>
              </a:ext>
            </a:extLst>
          </p:cNvPr>
          <p:cNvSpPr txBox="1">
            <a:spLocks/>
          </p:cNvSpPr>
          <p:nvPr/>
        </p:nvSpPr>
        <p:spPr>
          <a:xfrm>
            <a:off x="7301903" y="1319935"/>
            <a:ext cx="3635437" cy="4811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Translation Error (MSE)</a:t>
            </a:r>
            <a:endParaRPr lang="en-TW" sz="2800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CE715C48-0B2A-BB4A-A306-93500A3767A1}"/>
              </a:ext>
            </a:extLst>
          </p:cNvPr>
          <p:cNvSpPr txBox="1">
            <a:spLocks/>
          </p:cNvSpPr>
          <p:nvPr/>
        </p:nvSpPr>
        <p:spPr>
          <a:xfrm>
            <a:off x="797897" y="4685895"/>
            <a:ext cx="695915" cy="4811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/>
              <a:t>ICP</a:t>
            </a:r>
            <a:endParaRPr lang="en-TW" sz="2000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580352B7-05B0-544C-AF9E-F58CDA6744B4}"/>
              </a:ext>
            </a:extLst>
          </p:cNvPr>
          <p:cNvSpPr txBox="1">
            <a:spLocks/>
          </p:cNvSpPr>
          <p:nvPr/>
        </p:nvSpPr>
        <p:spPr>
          <a:xfrm>
            <a:off x="1399407" y="4673591"/>
            <a:ext cx="1652134" cy="4811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/>
              <a:t>Sparse ICP</a:t>
            </a:r>
            <a:endParaRPr lang="en-TW" sz="2000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898EF95E-967F-8F4E-A897-53A113EACB3D}"/>
              </a:ext>
            </a:extLst>
          </p:cNvPr>
          <p:cNvSpPr txBox="1">
            <a:spLocks/>
          </p:cNvSpPr>
          <p:nvPr/>
        </p:nvSpPr>
        <p:spPr>
          <a:xfrm>
            <a:off x="2752986" y="4685895"/>
            <a:ext cx="1077908" cy="4811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/>
              <a:t>DCP</a:t>
            </a:r>
            <a:endParaRPr lang="en-TW" sz="2000" dirty="0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4CC81161-525D-514E-9AB4-599E44EF48E8}"/>
              </a:ext>
            </a:extLst>
          </p:cNvPr>
          <p:cNvSpPr txBox="1">
            <a:spLocks/>
          </p:cNvSpPr>
          <p:nvPr/>
        </p:nvSpPr>
        <p:spPr>
          <a:xfrm>
            <a:off x="3483787" y="4582391"/>
            <a:ext cx="1791537" cy="6635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/>
              <a:t>GNN </a:t>
            </a:r>
            <a:br>
              <a:rPr lang="en-US" sz="2000" dirty="0"/>
            </a:br>
            <a:r>
              <a:rPr lang="en-US" sz="2000" dirty="0"/>
              <a:t>Assembly</a:t>
            </a:r>
            <a:endParaRPr lang="en-TW" sz="2000" dirty="0"/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CBA5847A-85DA-294C-BF62-5BE613B07D14}"/>
              </a:ext>
            </a:extLst>
          </p:cNvPr>
          <p:cNvSpPr txBox="1">
            <a:spLocks/>
          </p:cNvSpPr>
          <p:nvPr/>
        </p:nvSpPr>
        <p:spPr>
          <a:xfrm>
            <a:off x="5044106" y="4673591"/>
            <a:ext cx="830633" cy="4811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/>
              <a:t>Ours</a:t>
            </a:r>
            <a:endParaRPr lang="en-TW" sz="2000" b="1" dirty="0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F9BE4770-43AB-234B-907F-6FDC8195D498}"/>
              </a:ext>
            </a:extLst>
          </p:cNvPr>
          <p:cNvSpPr txBox="1">
            <a:spLocks/>
          </p:cNvSpPr>
          <p:nvPr/>
        </p:nvSpPr>
        <p:spPr>
          <a:xfrm>
            <a:off x="6704279" y="4708314"/>
            <a:ext cx="695915" cy="4811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/>
              <a:t>ICP</a:t>
            </a:r>
            <a:endParaRPr lang="en-TW" sz="2000" dirty="0"/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19BB3B0B-FB7F-E048-A0CA-FB70155EE4F4}"/>
              </a:ext>
            </a:extLst>
          </p:cNvPr>
          <p:cNvSpPr txBox="1">
            <a:spLocks/>
          </p:cNvSpPr>
          <p:nvPr/>
        </p:nvSpPr>
        <p:spPr>
          <a:xfrm>
            <a:off x="7305789" y="4696010"/>
            <a:ext cx="1652134" cy="4811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/>
              <a:t>Sparse ICP</a:t>
            </a:r>
            <a:endParaRPr lang="en-TW" sz="2000" dirty="0"/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3601DBAF-6DC4-1E40-B3A3-F5BF55DE09E4}"/>
              </a:ext>
            </a:extLst>
          </p:cNvPr>
          <p:cNvSpPr txBox="1">
            <a:spLocks/>
          </p:cNvSpPr>
          <p:nvPr/>
        </p:nvSpPr>
        <p:spPr>
          <a:xfrm>
            <a:off x="8659368" y="4708314"/>
            <a:ext cx="1077908" cy="4811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/>
              <a:t>DCP</a:t>
            </a:r>
            <a:endParaRPr lang="en-TW" sz="2000" dirty="0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64BA4D08-F830-224C-888F-3BC0D7377A4C}"/>
              </a:ext>
            </a:extLst>
          </p:cNvPr>
          <p:cNvSpPr txBox="1">
            <a:spLocks/>
          </p:cNvSpPr>
          <p:nvPr/>
        </p:nvSpPr>
        <p:spPr>
          <a:xfrm>
            <a:off x="9390169" y="4604810"/>
            <a:ext cx="1791537" cy="6635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/>
              <a:t>GNN </a:t>
            </a:r>
            <a:br>
              <a:rPr lang="en-US" sz="2000" dirty="0"/>
            </a:br>
            <a:r>
              <a:rPr lang="en-US" sz="2000" dirty="0"/>
              <a:t>Assembly</a:t>
            </a:r>
            <a:endParaRPr lang="en-TW" sz="2000" dirty="0"/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8644774C-2D95-9541-9518-668E3395E61C}"/>
              </a:ext>
            </a:extLst>
          </p:cNvPr>
          <p:cNvSpPr txBox="1">
            <a:spLocks/>
          </p:cNvSpPr>
          <p:nvPr/>
        </p:nvSpPr>
        <p:spPr>
          <a:xfrm>
            <a:off x="10950488" y="4696010"/>
            <a:ext cx="830633" cy="4811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/>
              <a:t>Ours</a:t>
            </a:r>
            <a:endParaRPr lang="en-TW" sz="2000" b="1" dirty="0"/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39C479FB-D84A-C245-8E1A-EFA56DC03214}"/>
              </a:ext>
            </a:extLst>
          </p:cNvPr>
          <p:cNvSpPr/>
          <p:nvPr/>
        </p:nvSpPr>
        <p:spPr>
          <a:xfrm>
            <a:off x="5009242" y="4032461"/>
            <a:ext cx="865497" cy="1189367"/>
          </a:xfrm>
          <a:prstGeom prst="roundRect">
            <a:avLst>
              <a:gd name="adj" fmla="val 16269"/>
            </a:avLst>
          </a:prstGeom>
          <a:noFill/>
          <a:ln w="19050">
            <a:solidFill>
              <a:schemeClr val="accent6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>
              <a:solidFill>
                <a:schemeClr val="tx1"/>
              </a:solidFill>
            </a:endParaRP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CFA28952-7160-564B-BE66-8B3E80774CD3}"/>
              </a:ext>
            </a:extLst>
          </p:cNvPr>
          <p:cNvSpPr/>
          <p:nvPr/>
        </p:nvSpPr>
        <p:spPr>
          <a:xfrm>
            <a:off x="10906097" y="3996227"/>
            <a:ext cx="919413" cy="1189367"/>
          </a:xfrm>
          <a:prstGeom prst="roundRect">
            <a:avLst>
              <a:gd name="adj" fmla="val 16269"/>
            </a:avLst>
          </a:prstGeom>
          <a:noFill/>
          <a:ln w="19050">
            <a:solidFill>
              <a:schemeClr val="accent6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>
              <a:solidFill>
                <a:schemeClr val="tx1"/>
              </a:solidFill>
            </a:endParaRPr>
          </a:p>
        </p:txBody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43761D04-ACEE-EA4C-9B3B-A89E0C174D77}"/>
              </a:ext>
            </a:extLst>
          </p:cNvPr>
          <p:cNvSpPr txBox="1">
            <a:spLocks/>
          </p:cNvSpPr>
          <p:nvPr/>
        </p:nvSpPr>
        <p:spPr>
          <a:xfrm>
            <a:off x="1561248" y="6279419"/>
            <a:ext cx="1080285" cy="4811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/>
              <a:t>Input</a:t>
            </a:r>
            <a:endParaRPr lang="en-TW" sz="2000" dirty="0"/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729B312E-C69A-E040-B3CE-17E7DADC973E}"/>
              </a:ext>
            </a:extLst>
          </p:cNvPr>
          <p:cNvSpPr txBox="1">
            <a:spLocks/>
          </p:cNvSpPr>
          <p:nvPr/>
        </p:nvSpPr>
        <p:spPr>
          <a:xfrm>
            <a:off x="2719508" y="6279419"/>
            <a:ext cx="1528559" cy="4811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/>
              <a:t>Ground Truth</a:t>
            </a:r>
            <a:endParaRPr lang="en-TW" sz="2000" dirty="0"/>
          </a:p>
        </p:txBody>
      </p:sp>
      <p:sp>
        <p:nvSpPr>
          <p:cNvPr id="41" name="Title 1">
            <a:extLst>
              <a:ext uri="{FF2B5EF4-FFF2-40B4-BE49-F238E27FC236}">
                <a16:creationId xmlns:a16="http://schemas.microsoft.com/office/drawing/2014/main" id="{FC852E59-0963-CA4C-9A4F-E014A0AC7D3D}"/>
              </a:ext>
            </a:extLst>
          </p:cNvPr>
          <p:cNvSpPr txBox="1">
            <a:spLocks/>
          </p:cNvSpPr>
          <p:nvPr/>
        </p:nvSpPr>
        <p:spPr>
          <a:xfrm>
            <a:off x="4174985" y="6279419"/>
            <a:ext cx="1382396" cy="4811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/>
              <a:t>ICP</a:t>
            </a:r>
            <a:endParaRPr lang="en-TW" sz="2000" dirty="0"/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BD566834-7F65-9749-BB01-00DAF7823672}"/>
              </a:ext>
            </a:extLst>
          </p:cNvPr>
          <p:cNvSpPr txBox="1">
            <a:spLocks/>
          </p:cNvSpPr>
          <p:nvPr/>
        </p:nvSpPr>
        <p:spPr>
          <a:xfrm>
            <a:off x="5567816" y="6279419"/>
            <a:ext cx="1382396" cy="4811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/>
              <a:t>Sparse ICP</a:t>
            </a:r>
            <a:endParaRPr lang="en-TW" sz="2000" dirty="0"/>
          </a:p>
        </p:txBody>
      </p:sp>
      <p:sp>
        <p:nvSpPr>
          <p:cNvPr id="43" name="Title 1">
            <a:extLst>
              <a:ext uri="{FF2B5EF4-FFF2-40B4-BE49-F238E27FC236}">
                <a16:creationId xmlns:a16="http://schemas.microsoft.com/office/drawing/2014/main" id="{27C558DD-2E8C-5F4C-9F78-B6252B5DC05D}"/>
              </a:ext>
            </a:extLst>
          </p:cNvPr>
          <p:cNvSpPr txBox="1">
            <a:spLocks/>
          </p:cNvSpPr>
          <p:nvPr/>
        </p:nvSpPr>
        <p:spPr>
          <a:xfrm>
            <a:off x="6950212" y="6279419"/>
            <a:ext cx="1382396" cy="4811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/>
              <a:t>DCP</a:t>
            </a:r>
            <a:endParaRPr lang="en-TW" sz="2000" dirty="0"/>
          </a:p>
        </p:txBody>
      </p:sp>
      <p:sp>
        <p:nvSpPr>
          <p:cNvPr id="44" name="Title 1">
            <a:extLst>
              <a:ext uri="{FF2B5EF4-FFF2-40B4-BE49-F238E27FC236}">
                <a16:creationId xmlns:a16="http://schemas.microsoft.com/office/drawing/2014/main" id="{894ABBCA-4706-704F-AD6E-E121F5D42D91}"/>
              </a:ext>
            </a:extLst>
          </p:cNvPr>
          <p:cNvSpPr txBox="1">
            <a:spLocks/>
          </p:cNvSpPr>
          <p:nvPr/>
        </p:nvSpPr>
        <p:spPr>
          <a:xfrm>
            <a:off x="8332608" y="6182315"/>
            <a:ext cx="1382396" cy="6753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/>
              <a:t>GNN Assembly</a:t>
            </a:r>
            <a:endParaRPr lang="en-TW" sz="2000" dirty="0"/>
          </a:p>
        </p:txBody>
      </p:sp>
      <p:sp>
        <p:nvSpPr>
          <p:cNvPr id="45" name="Title 1">
            <a:extLst>
              <a:ext uri="{FF2B5EF4-FFF2-40B4-BE49-F238E27FC236}">
                <a16:creationId xmlns:a16="http://schemas.microsoft.com/office/drawing/2014/main" id="{3B0CE662-9561-7B4D-82EE-679D8AFBAF44}"/>
              </a:ext>
            </a:extLst>
          </p:cNvPr>
          <p:cNvSpPr txBox="1">
            <a:spLocks/>
          </p:cNvSpPr>
          <p:nvPr/>
        </p:nvSpPr>
        <p:spPr>
          <a:xfrm>
            <a:off x="9662516" y="6279419"/>
            <a:ext cx="1382396" cy="4811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/>
              <a:t>Ours</a:t>
            </a:r>
            <a:endParaRPr lang="en-TW" sz="2000" b="1" dirty="0"/>
          </a:p>
        </p:txBody>
      </p:sp>
    </p:spTree>
    <p:extLst>
      <p:ext uri="{BB962C8B-B14F-4D97-AF65-F5344CB8AC3E}">
        <p14:creationId xmlns:p14="http://schemas.microsoft.com/office/powerpoint/2010/main" val="10182182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DDC61C59-012F-718F-9CD8-072BFF8B3FFE}"/>
              </a:ext>
            </a:extLst>
          </p:cNvPr>
          <p:cNvSpPr txBox="1">
            <a:spLocks/>
          </p:cNvSpPr>
          <p:nvPr/>
        </p:nvSpPr>
        <p:spPr>
          <a:xfrm>
            <a:off x="463780" y="1"/>
            <a:ext cx="11358683" cy="11769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TW" dirty="0"/>
              <a:t>Future Work - Multi-part Assembly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2351ECF-3FE1-EB56-FF9C-61F20BE877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587" y="1428434"/>
            <a:ext cx="11868825" cy="4475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1690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E68518-EB7B-B448-B1A2-5268E7B0D1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781" y="1"/>
            <a:ext cx="10515600" cy="1176964"/>
          </a:xfrm>
        </p:spPr>
        <p:txBody>
          <a:bodyPr/>
          <a:lstStyle/>
          <a:p>
            <a:r>
              <a:rPr lang="en-TW" dirty="0"/>
              <a:t>3D Shape Assembly</a:t>
            </a:r>
          </a:p>
        </p:txBody>
      </p:sp>
      <p:pic>
        <p:nvPicPr>
          <p:cNvPr id="4" name="Picture 3" descr="A picture containing person, holding, indoor, remote&#10;&#10;Description automatically generated">
            <a:extLst>
              <a:ext uri="{FF2B5EF4-FFF2-40B4-BE49-F238E27FC236}">
                <a16:creationId xmlns:a16="http://schemas.microsoft.com/office/drawing/2014/main" id="{77503F2F-F6A0-F74C-8525-94ACB5A9EC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424" y="1350138"/>
            <a:ext cx="3600211" cy="2400141"/>
          </a:xfrm>
          <a:prstGeom prst="rect">
            <a:avLst/>
          </a:prstGeom>
        </p:spPr>
      </p:pic>
      <p:pic>
        <p:nvPicPr>
          <p:cNvPr id="10" name="Picture 9" descr="A person writing on a whiteboard&#10;&#10;Description automatically generated with medium confidence">
            <a:extLst>
              <a:ext uri="{FF2B5EF4-FFF2-40B4-BE49-F238E27FC236}">
                <a16:creationId xmlns:a16="http://schemas.microsoft.com/office/drawing/2014/main" id="{DD4C2C60-8DDE-4E40-90C2-E6F28E0ABC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2588" y="1350138"/>
            <a:ext cx="4982801" cy="2400141"/>
          </a:xfrm>
          <a:prstGeom prst="rect">
            <a:avLst/>
          </a:prstGeom>
        </p:spPr>
      </p:pic>
      <p:pic>
        <p:nvPicPr>
          <p:cNvPr id="5" name="Picture 4" descr="A picture containing kitchenware, pan&#10;&#10;Description automatically generated">
            <a:extLst>
              <a:ext uri="{FF2B5EF4-FFF2-40B4-BE49-F238E27FC236}">
                <a16:creationId xmlns:a16="http://schemas.microsoft.com/office/drawing/2014/main" id="{792F05AB-C022-1A4E-8E3D-3BC2A17A9A0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995" b="14037"/>
          <a:stretch/>
        </p:blipFill>
        <p:spPr>
          <a:xfrm>
            <a:off x="1092424" y="4188126"/>
            <a:ext cx="3600211" cy="2139541"/>
          </a:xfrm>
          <a:prstGeom prst="rect">
            <a:avLst/>
          </a:prstGeo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E7CE23B6-3551-1649-ABF5-A4AA48D20AF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0615" b="15661"/>
          <a:stretch/>
        </p:blipFill>
        <p:spPr>
          <a:xfrm>
            <a:off x="5829669" y="4188126"/>
            <a:ext cx="4928638" cy="2255987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1754C24F-B7F7-134C-9F7C-D31F73C3CCC9}"/>
              </a:ext>
            </a:extLst>
          </p:cNvPr>
          <p:cNvSpPr txBox="1">
            <a:spLocks/>
          </p:cNvSpPr>
          <p:nvPr/>
        </p:nvSpPr>
        <p:spPr>
          <a:xfrm>
            <a:off x="1568807" y="3750279"/>
            <a:ext cx="2647444" cy="4811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Plug and Socket</a:t>
            </a:r>
            <a:endParaRPr lang="en-TW" sz="2800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CC1A0C23-846E-2545-9057-02A1AB7F0D51}"/>
              </a:ext>
            </a:extLst>
          </p:cNvPr>
          <p:cNvSpPr txBox="1">
            <a:spLocks/>
          </p:cNvSpPr>
          <p:nvPr/>
        </p:nvSpPr>
        <p:spPr>
          <a:xfrm>
            <a:off x="1568807" y="6327667"/>
            <a:ext cx="2647444" cy="4811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Pot and Lid</a:t>
            </a:r>
            <a:endParaRPr lang="en-TW" sz="280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1A669EAB-B4F6-964A-ACB3-05A3133C18FE}"/>
              </a:ext>
            </a:extLst>
          </p:cNvPr>
          <p:cNvSpPr txBox="1">
            <a:spLocks/>
          </p:cNvSpPr>
          <p:nvPr/>
        </p:nvSpPr>
        <p:spPr>
          <a:xfrm>
            <a:off x="6970266" y="3750279"/>
            <a:ext cx="2647444" cy="4811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Pen and Cap</a:t>
            </a:r>
            <a:endParaRPr lang="en-TW" sz="2800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77251A5A-EF24-544B-AD82-26D4EA4FC338}"/>
              </a:ext>
            </a:extLst>
          </p:cNvPr>
          <p:cNvSpPr txBox="1">
            <a:spLocks/>
          </p:cNvSpPr>
          <p:nvPr/>
        </p:nvSpPr>
        <p:spPr>
          <a:xfrm>
            <a:off x="6489804" y="6327667"/>
            <a:ext cx="3608367" cy="4811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Toothbrush and Case</a:t>
            </a:r>
            <a:endParaRPr lang="en-TW" sz="2800" dirty="0"/>
          </a:p>
        </p:txBody>
      </p:sp>
    </p:spTree>
    <p:extLst>
      <p:ext uri="{BB962C8B-B14F-4D97-AF65-F5344CB8AC3E}">
        <p14:creationId xmlns:p14="http://schemas.microsoft.com/office/powerpoint/2010/main" val="25150329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72B518D-3811-4740-8A24-95CC99EE1C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2619" y="1394617"/>
            <a:ext cx="3551899" cy="2292158"/>
          </a:xfrm>
          <a:prstGeom prst="rect">
            <a:avLst/>
          </a:prstGeom>
        </p:spPr>
      </p:pic>
      <p:pic>
        <p:nvPicPr>
          <p:cNvPr id="7" name="Picture 6" descr="A picture containing tree, outdoor, cement&#10;&#10;Description automatically generated">
            <a:extLst>
              <a:ext uri="{FF2B5EF4-FFF2-40B4-BE49-F238E27FC236}">
                <a16:creationId xmlns:a16="http://schemas.microsoft.com/office/drawing/2014/main" id="{13A0D8EF-B58F-2F4E-8B91-046A363C14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4095" y="1389305"/>
            <a:ext cx="4165874" cy="2343305"/>
          </a:xfrm>
          <a:prstGeom prst="rect">
            <a:avLst/>
          </a:prstGeom>
        </p:spPr>
      </p:pic>
      <p:pic>
        <p:nvPicPr>
          <p:cNvPr id="4" name="Picture 3" descr="A picture containing ground, rock, insect, stone&#10;&#10;Description automatically generated">
            <a:extLst>
              <a:ext uri="{FF2B5EF4-FFF2-40B4-BE49-F238E27FC236}">
                <a16:creationId xmlns:a16="http://schemas.microsoft.com/office/drawing/2014/main" id="{5FF42E69-2704-1741-802D-E337A0653F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2619" y="4169280"/>
            <a:ext cx="3551899" cy="2216648"/>
          </a:xfrm>
          <a:prstGeom prst="rect">
            <a:avLst/>
          </a:prstGeom>
        </p:spPr>
      </p:pic>
      <p:pic>
        <p:nvPicPr>
          <p:cNvPr id="11" name="Picture 10" descr="A group of spoons&#10;&#10;Description automatically generated with low confidence">
            <a:extLst>
              <a:ext uri="{FF2B5EF4-FFF2-40B4-BE49-F238E27FC236}">
                <a16:creationId xmlns:a16="http://schemas.microsoft.com/office/drawing/2014/main" id="{B264476D-E914-6641-B02F-2E544D0D29D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7061" b="20133"/>
          <a:stretch/>
        </p:blipFill>
        <p:spPr>
          <a:xfrm>
            <a:off x="6470057" y="4169280"/>
            <a:ext cx="4693950" cy="2183785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DCBBD92-B0EF-6B45-B1A5-D31687F67C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781" y="1"/>
            <a:ext cx="10515600" cy="1176964"/>
          </a:xfrm>
        </p:spPr>
        <p:txBody>
          <a:bodyPr/>
          <a:lstStyle/>
          <a:p>
            <a:r>
              <a:rPr lang="en-TW" dirty="0"/>
              <a:t>3D </a:t>
            </a:r>
            <a:r>
              <a:rPr lang="en-TW" b="1" dirty="0">
                <a:solidFill>
                  <a:srgbClr val="FF0000"/>
                </a:solidFill>
              </a:rPr>
              <a:t>Geometric</a:t>
            </a:r>
            <a:r>
              <a:rPr lang="en-TW" dirty="0"/>
              <a:t> Shape Assembly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786AD406-AA3C-A340-A356-800147A30178}"/>
              </a:ext>
            </a:extLst>
          </p:cNvPr>
          <p:cNvSpPr txBox="1">
            <a:spLocks/>
          </p:cNvSpPr>
          <p:nvPr/>
        </p:nvSpPr>
        <p:spPr>
          <a:xfrm>
            <a:off x="1664846" y="3679585"/>
            <a:ext cx="2647444" cy="4811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Broken vase</a:t>
            </a:r>
            <a:endParaRPr lang="en-TW" sz="2800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702940E-E6AC-3742-BB6D-21585617870C}"/>
              </a:ext>
            </a:extLst>
          </p:cNvPr>
          <p:cNvSpPr txBox="1">
            <a:spLocks/>
          </p:cNvSpPr>
          <p:nvPr/>
        </p:nvSpPr>
        <p:spPr>
          <a:xfrm>
            <a:off x="1664846" y="6385928"/>
            <a:ext cx="2647444" cy="4811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Broken fossil</a:t>
            </a:r>
            <a:endParaRPr lang="en-TW" sz="2800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162FE3C6-4E5E-9443-9638-1067B8429648}"/>
              </a:ext>
            </a:extLst>
          </p:cNvPr>
          <p:cNvSpPr txBox="1">
            <a:spLocks/>
          </p:cNvSpPr>
          <p:nvPr/>
        </p:nvSpPr>
        <p:spPr>
          <a:xfrm>
            <a:off x="7493310" y="6359731"/>
            <a:ext cx="2647444" cy="4811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Broken bones</a:t>
            </a:r>
            <a:endParaRPr lang="en-TW" sz="2800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EFA01DEC-C3CE-0B47-94D4-266425A58555}"/>
              </a:ext>
            </a:extLst>
          </p:cNvPr>
          <p:cNvSpPr txBox="1">
            <a:spLocks/>
          </p:cNvSpPr>
          <p:nvPr/>
        </p:nvSpPr>
        <p:spPr>
          <a:xfrm>
            <a:off x="7493310" y="3743235"/>
            <a:ext cx="2647444" cy="4811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Broken sculpture</a:t>
            </a:r>
            <a:endParaRPr lang="en-TW" sz="2800" dirty="0"/>
          </a:p>
        </p:txBody>
      </p:sp>
    </p:spTree>
    <p:extLst>
      <p:ext uri="{BB962C8B-B14F-4D97-AF65-F5344CB8AC3E}">
        <p14:creationId xmlns:p14="http://schemas.microsoft.com/office/powerpoint/2010/main" val="16941292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96185264-61A0-234F-BC43-378B50F06F8E}"/>
              </a:ext>
            </a:extLst>
          </p:cNvPr>
          <p:cNvSpPr txBox="1">
            <a:spLocks/>
          </p:cNvSpPr>
          <p:nvPr/>
        </p:nvSpPr>
        <p:spPr>
          <a:xfrm>
            <a:off x="488059" y="1051417"/>
            <a:ext cx="10058606" cy="55889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TW" sz="2800" b="1" dirty="0"/>
              <a:t>Input</a:t>
            </a:r>
            <a:r>
              <a:rPr lang="en-TW" sz="2800" dirty="0"/>
              <a:t>: Two shapes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533E247-0E2A-2D47-96C9-58C662305E83}"/>
              </a:ext>
            </a:extLst>
          </p:cNvPr>
          <p:cNvSpPr txBox="1">
            <a:spLocks/>
          </p:cNvSpPr>
          <p:nvPr/>
        </p:nvSpPr>
        <p:spPr>
          <a:xfrm>
            <a:off x="463781" y="1"/>
            <a:ext cx="10515600" cy="11769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TW" dirty="0"/>
              <a:t>Pairwise 3D Geometric Shape Assembly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7224E6-04BA-F142-AA01-B17593BFE6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1766" y="2362875"/>
            <a:ext cx="10542740" cy="441015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5A24A28-DE37-604C-853E-C787FE41BE04}"/>
              </a:ext>
            </a:extLst>
          </p:cNvPr>
          <p:cNvSpPr txBox="1">
            <a:spLocks/>
          </p:cNvSpPr>
          <p:nvPr/>
        </p:nvSpPr>
        <p:spPr>
          <a:xfrm>
            <a:off x="486711" y="1632693"/>
            <a:ext cx="10058606" cy="55889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TW" sz="2800" b="1" dirty="0"/>
              <a:t>Goal</a:t>
            </a:r>
            <a:r>
              <a:rPr lang="en-TW" sz="2800" dirty="0"/>
              <a:t>: Develop an algorithm that learns to assemble them</a:t>
            </a:r>
          </a:p>
        </p:txBody>
      </p:sp>
    </p:spTree>
    <p:extLst>
      <p:ext uri="{BB962C8B-B14F-4D97-AF65-F5344CB8AC3E}">
        <p14:creationId xmlns:p14="http://schemas.microsoft.com/office/powerpoint/2010/main" val="20041768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green, indoor&#10;&#10;Description automatically generated">
            <a:extLst>
              <a:ext uri="{FF2B5EF4-FFF2-40B4-BE49-F238E27FC236}">
                <a16:creationId xmlns:a16="http://schemas.microsoft.com/office/drawing/2014/main" id="{12471271-8A84-6B4E-BBC0-0ACD2823C2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6942" y="2221338"/>
            <a:ext cx="2849270" cy="4055613"/>
          </a:xfrm>
          <a:prstGeom prst="rect">
            <a:avLst/>
          </a:prstGeom>
        </p:spPr>
      </p:pic>
      <p:pic>
        <p:nvPicPr>
          <p:cNvPr id="13" name="Picture 12" descr="A picture containing text, music, wooden&#10;&#10;Description automatically generated">
            <a:extLst>
              <a:ext uri="{FF2B5EF4-FFF2-40B4-BE49-F238E27FC236}">
                <a16:creationId xmlns:a16="http://schemas.microsoft.com/office/drawing/2014/main" id="{A2927DC2-02FA-544F-9BDD-E096C5379AA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8870"/>
          <a:stretch/>
        </p:blipFill>
        <p:spPr>
          <a:xfrm>
            <a:off x="530339" y="1134482"/>
            <a:ext cx="3396362" cy="2497496"/>
          </a:xfrm>
          <a:prstGeom prst="rect">
            <a:avLst/>
          </a:prstGeom>
        </p:spPr>
      </p:pic>
      <p:pic>
        <p:nvPicPr>
          <p:cNvPr id="15" name="Picture 14" descr="A picture containing indoor, toy, metalware, gear&#10;&#10;Description automatically generated">
            <a:extLst>
              <a:ext uri="{FF2B5EF4-FFF2-40B4-BE49-F238E27FC236}">
                <a16:creationId xmlns:a16="http://schemas.microsoft.com/office/drawing/2014/main" id="{EF51B641-5246-8844-9CF5-556BBADA46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6464" y="4275373"/>
            <a:ext cx="3504112" cy="1971063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E403FD75-31C7-8848-83D6-75722CEAC9BF}"/>
              </a:ext>
            </a:extLst>
          </p:cNvPr>
          <p:cNvSpPr txBox="1">
            <a:spLocks/>
          </p:cNvSpPr>
          <p:nvPr/>
        </p:nvSpPr>
        <p:spPr>
          <a:xfrm>
            <a:off x="463781" y="1"/>
            <a:ext cx="10515600" cy="11769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TW" dirty="0"/>
              <a:t>Applications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8596E261-A76B-2A46-B1CF-650840DB34A8}"/>
              </a:ext>
            </a:extLst>
          </p:cNvPr>
          <p:cNvSpPr txBox="1">
            <a:spLocks/>
          </p:cNvSpPr>
          <p:nvPr/>
        </p:nvSpPr>
        <p:spPr>
          <a:xfrm>
            <a:off x="653630" y="3663810"/>
            <a:ext cx="3149780" cy="4811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TW" sz="2800" dirty="0"/>
              <a:t>Furniture Assembly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76D20EC1-D178-3A4B-A99D-2D2E0D8DCADB}"/>
              </a:ext>
            </a:extLst>
          </p:cNvPr>
          <p:cNvSpPr txBox="1">
            <a:spLocks/>
          </p:cNvSpPr>
          <p:nvPr/>
        </p:nvSpPr>
        <p:spPr>
          <a:xfrm>
            <a:off x="688357" y="6251771"/>
            <a:ext cx="3149780" cy="4811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TW" sz="2800" dirty="0"/>
              <a:t>Toy Assembly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5D636D3D-3BDC-9748-816C-3F03FC3BCA77}"/>
              </a:ext>
            </a:extLst>
          </p:cNvPr>
          <p:cNvSpPr txBox="1">
            <a:spLocks/>
          </p:cNvSpPr>
          <p:nvPr/>
        </p:nvSpPr>
        <p:spPr>
          <a:xfrm>
            <a:off x="8976687" y="6233935"/>
            <a:ext cx="3149780" cy="4811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TW" sz="2800" dirty="0"/>
              <a:t>Object Kitting</a:t>
            </a:r>
          </a:p>
        </p:txBody>
      </p:sp>
      <p:pic>
        <p:nvPicPr>
          <p:cNvPr id="20" name="Picture 19" descr="Diagram&#10;&#10;Description automatically generated">
            <a:extLst>
              <a:ext uri="{FF2B5EF4-FFF2-40B4-BE49-F238E27FC236}">
                <a16:creationId xmlns:a16="http://schemas.microsoft.com/office/drawing/2014/main" id="{2D98C276-3603-6140-9D03-E5B1C8FF5A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04586" y="4275374"/>
            <a:ext cx="4370617" cy="1971062"/>
          </a:xfrm>
          <a:prstGeom prst="rect">
            <a:avLst/>
          </a:prstGeom>
        </p:spPr>
      </p:pic>
      <p:pic>
        <p:nvPicPr>
          <p:cNvPr id="21" name="Picture 20" descr="A picture containing text, fruit, vegetable&#10;&#10;Description automatically generated">
            <a:extLst>
              <a:ext uri="{FF2B5EF4-FFF2-40B4-BE49-F238E27FC236}">
                <a16:creationId xmlns:a16="http://schemas.microsoft.com/office/drawing/2014/main" id="{E1C728A7-7AD5-AF49-96A0-3B6F6C2ADFD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04585" y="1133805"/>
            <a:ext cx="4370618" cy="2497496"/>
          </a:xfrm>
          <a:prstGeom prst="rect">
            <a:avLst/>
          </a:prstGeom>
        </p:spPr>
      </p:pic>
      <p:sp>
        <p:nvSpPr>
          <p:cNvPr id="22" name="Title 1">
            <a:extLst>
              <a:ext uri="{FF2B5EF4-FFF2-40B4-BE49-F238E27FC236}">
                <a16:creationId xmlns:a16="http://schemas.microsoft.com/office/drawing/2014/main" id="{DF9D2EA9-8850-B243-AD08-7E672996D3BD}"/>
              </a:ext>
            </a:extLst>
          </p:cNvPr>
          <p:cNvSpPr txBox="1">
            <a:spLocks/>
          </p:cNvSpPr>
          <p:nvPr/>
        </p:nvSpPr>
        <p:spPr>
          <a:xfrm>
            <a:off x="5266172" y="3662117"/>
            <a:ext cx="2647444" cy="4811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TW" sz="2800" dirty="0"/>
              <a:t>Pick and Place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CC1DF882-62B9-4D46-922C-7672A2411267}"/>
              </a:ext>
            </a:extLst>
          </p:cNvPr>
          <p:cNvSpPr txBox="1">
            <a:spLocks/>
          </p:cNvSpPr>
          <p:nvPr/>
        </p:nvSpPr>
        <p:spPr>
          <a:xfrm>
            <a:off x="5266172" y="6251771"/>
            <a:ext cx="2647444" cy="4811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TW" sz="2800" dirty="0"/>
              <a:t>Object Packing</a:t>
            </a:r>
          </a:p>
        </p:txBody>
      </p:sp>
    </p:spTree>
    <p:extLst>
      <p:ext uri="{BB962C8B-B14F-4D97-AF65-F5344CB8AC3E}">
        <p14:creationId xmlns:p14="http://schemas.microsoft.com/office/powerpoint/2010/main" val="7255828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picture containing arrow&#10;&#10;Description automatically generated">
            <a:extLst>
              <a:ext uri="{FF2B5EF4-FFF2-40B4-BE49-F238E27FC236}">
                <a16:creationId xmlns:a16="http://schemas.microsoft.com/office/drawing/2014/main" id="{5ED6EC96-7DF1-7C40-9030-8BFBDD8CB1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567" t="38338" r="10718" b="15023"/>
          <a:stretch/>
        </p:blipFill>
        <p:spPr>
          <a:xfrm>
            <a:off x="674659" y="4872679"/>
            <a:ext cx="1309614" cy="111632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68">
                <a:extLst>
                  <a:ext uri="{FF2B5EF4-FFF2-40B4-BE49-F238E27FC236}">
                    <a16:creationId xmlns:a16="http://schemas.microsoft.com/office/drawing/2014/main" id="{61F88911-864E-214C-A554-90C91CF2CEBF}"/>
                  </a:ext>
                </a:extLst>
              </p:cNvPr>
              <p:cNvSpPr txBox="1"/>
              <p:nvPr/>
            </p:nvSpPr>
            <p:spPr>
              <a:xfrm>
                <a:off x="967599" y="5840486"/>
                <a:ext cx="72373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zh-TW" altLang="zh-TW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文字方塊 68">
                <a:extLst>
                  <a:ext uri="{FF2B5EF4-FFF2-40B4-BE49-F238E27FC236}">
                    <a16:creationId xmlns:a16="http://schemas.microsoft.com/office/drawing/2014/main" id="{61F88911-864E-214C-A554-90C91CF2CE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7599" y="5840486"/>
                <a:ext cx="723733" cy="461665"/>
              </a:xfrm>
              <a:prstGeom prst="rect">
                <a:avLst/>
              </a:prstGeom>
              <a:blipFill>
                <a:blip r:embed="rId4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68">
                <a:extLst>
                  <a:ext uri="{FF2B5EF4-FFF2-40B4-BE49-F238E27FC236}">
                    <a16:creationId xmlns:a16="http://schemas.microsoft.com/office/drawing/2014/main" id="{81B99068-A029-FF4F-880D-760700FFAB34}"/>
                  </a:ext>
                </a:extLst>
              </p:cNvPr>
              <p:cNvSpPr txBox="1"/>
              <p:nvPr/>
            </p:nvSpPr>
            <p:spPr>
              <a:xfrm>
                <a:off x="967599" y="4245571"/>
                <a:ext cx="72373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</m:oMath>
                  </m:oMathPara>
                </a14:m>
                <a:endParaRPr lang="zh-TW" altLang="zh-TW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文字方塊 68">
                <a:extLst>
                  <a:ext uri="{FF2B5EF4-FFF2-40B4-BE49-F238E27FC236}">
                    <a16:creationId xmlns:a16="http://schemas.microsoft.com/office/drawing/2014/main" id="{81B99068-A029-FF4F-880D-760700FFAB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7599" y="4245571"/>
                <a:ext cx="723733" cy="461665"/>
              </a:xfrm>
              <a:prstGeom prst="rect">
                <a:avLst/>
              </a:prstGeom>
              <a:blipFill>
                <a:blip r:embed="rId5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72CDD955-2C84-4F4C-A029-CF4D999F7F6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8358" t="11356" r="8660" b="12727"/>
          <a:stretch/>
        </p:blipFill>
        <p:spPr>
          <a:xfrm>
            <a:off x="674659" y="2734730"/>
            <a:ext cx="1315003" cy="1585101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5A436EE9-D97A-D248-915A-20D635DEAD0F}"/>
              </a:ext>
            </a:extLst>
          </p:cNvPr>
          <p:cNvSpPr/>
          <p:nvPr/>
        </p:nvSpPr>
        <p:spPr>
          <a:xfrm>
            <a:off x="3061893" y="3842760"/>
            <a:ext cx="3711144" cy="1585101"/>
          </a:xfrm>
          <a:prstGeom prst="roundRect">
            <a:avLst>
              <a:gd name="adj" fmla="val 5907"/>
            </a:avLst>
          </a:prstGeom>
          <a:noFill/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>
              <a:solidFill>
                <a:schemeClr val="tx1"/>
              </a:solidFill>
            </a:endParaRPr>
          </a:p>
        </p:txBody>
      </p:sp>
      <p:sp>
        <p:nvSpPr>
          <p:cNvPr id="16" name="文字方塊 123">
            <a:extLst>
              <a:ext uri="{FF2B5EF4-FFF2-40B4-BE49-F238E27FC236}">
                <a16:creationId xmlns:a16="http://schemas.microsoft.com/office/drawing/2014/main" id="{3BAA69FF-9648-DB43-8F1D-9E1F3089A286}"/>
              </a:ext>
            </a:extLst>
          </p:cNvPr>
          <p:cNvSpPr txBox="1"/>
          <p:nvPr/>
        </p:nvSpPr>
        <p:spPr>
          <a:xfrm>
            <a:off x="3411825" y="4404477"/>
            <a:ext cx="3011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Neural Shape Mating</a:t>
            </a:r>
            <a:endParaRPr lang="zh-TW" altLang="zh-TW" sz="24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cxnSp>
        <p:nvCxnSpPr>
          <p:cNvPr id="17" name="直線箭頭接點 31">
            <a:extLst>
              <a:ext uri="{FF2B5EF4-FFF2-40B4-BE49-F238E27FC236}">
                <a16:creationId xmlns:a16="http://schemas.microsoft.com/office/drawing/2014/main" id="{482135E6-5B49-6840-8767-FBD3D695D2D1}"/>
              </a:ext>
            </a:extLst>
          </p:cNvPr>
          <p:cNvCxnSpPr/>
          <p:nvPr/>
        </p:nvCxnSpPr>
        <p:spPr>
          <a:xfrm>
            <a:off x="2128642" y="4008327"/>
            <a:ext cx="720000" cy="0"/>
          </a:xfrm>
          <a:prstGeom prst="straightConnector1">
            <a:avLst/>
          </a:prstGeom>
          <a:ln w="25400">
            <a:solidFill>
              <a:schemeClr val="accent5">
                <a:lumMod val="75000"/>
              </a:schemeClr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箭頭接點 31">
            <a:extLst>
              <a:ext uri="{FF2B5EF4-FFF2-40B4-BE49-F238E27FC236}">
                <a16:creationId xmlns:a16="http://schemas.microsoft.com/office/drawing/2014/main" id="{8CF2E080-759B-CF43-AB37-77A511C7B134}"/>
              </a:ext>
            </a:extLst>
          </p:cNvPr>
          <p:cNvCxnSpPr/>
          <p:nvPr/>
        </p:nvCxnSpPr>
        <p:spPr>
          <a:xfrm>
            <a:off x="2119610" y="5309796"/>
            <a:ext cx="720000" cy="0"/>
          </a:xfrm>
          <a:prstGeom prst="straightConnector1">
            <a:avLst/>
          </a:prstGeom>
          <a:ln w="25400">
            <a:solidFill>
              <a:schemeClr val="accent5">
                <a:lumMod val="75000"/>
              </a:schemeClr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23">
                <a:extLst>
                  <a:ext uri="{FF2B5EF4-FFF2-40B4-BE49-F238E27FC236}">
                    <a16:creationId xmlns:a16="http://schemas.microsoft.com/office/drawing/2014/main" id="{2ACA5795-8D6A-BD46-9D3B-D8E162203D07}"/>
                  </a:ext>
                </a:extLst>
              </p:cNvPr>
              <p:cNvSpPr txBox="1"/>
              <p:nvPr/>
            </p:nvSpPr>
            <p:spPr>
              <a:xfrm>
                <a:off x="7628747" y="3758752"/>
                <a:ext cx="111476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TW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altLang="zh-TW" sz="2400" b="0" dirty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TW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endParaRPr lang="zh-TW" altLang="zh-TW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文字方塊 123">
                <a:extLst>
                  <a:ext uri="{FF2B5EF4-FFF2-40B4-BE49-F238E27FC236}">
                    <a16:creationId xmlns:a16="http://schemas.microsoft.com/office/drawing/2014/main" id="{2ACA5795-8D6A-BD46-9D3B-D8E162203D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8747" y="3758752"/>
                <a:ext cx="1114763" cy="461665"/>
              </a:xfrm>
              <a:prstGeom prst="rect">
                <a:avLst/>
              </a:prstGeom>
              <a:blipFill>
                <a:blip r:embed="rId7"/>
                <a:stretch>
                  <a:fillRect t="-8108" b="-29730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直線箭頭接點 31">
            <a:extLst>
              <a:ext uri="{FF2B5EF4-FFF2-40B4-BE49-F238E27FC236}">
                <a16:creationId xmlns:a16="http://schemas.microsoft.com/office/drawing/2014/main" id="{0192DDC1-6E3C-D94C-8825-675A4C8F3FF1}"/>
              </a:ext>
            </a:extLst>
          </p:cNvPr>
          <p:cNvCxnSpPr/>
          <p:nvPr/>
        </p:nvCxnSpPr>
        <p:spPr>
          <a:xfrm>
            <a:off x="6917779" y="4000306"/>
            <a:ext cx="720000" cy="0"/>
          </a:xfrm>
          <a:prstGeom prst="straightConnector1">
            <a:avLst/>
          </a:prstGeom>
          <a:ln w="25400">
            <a:solidFill>
              <a:schemeClr val="accent5">
                <a:lumMod val="75000"/>
              </a:schemeClr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箭頭接點 31">
            <a:extLst>
              <a:ext uri="{FF2B5EF4-FFF2-40B4-BE49-F238E27FC236}">
                <a16:creationId xmlns:a16="http://schemas.microsoft.com/office/drawing/2014/main" id="{DB113D61-2CAB-D342-AD54-B1F7305F4E32}"/>
              </a:ext>
            </a:extLst>
          </p:cNvPr>
          <p:cNvCxnSpPr/>
          <p:nvPr/>
        </p:nvCxnSpPr>
        <p:spPr>
          <a:xfrm>
            <a:off x="6908747" y="5301775"/>
            <a:ext cx="720000" cy="0"/>
          </a:xfrm>
          <a:prstGeom prst="straightConnector1">
            <a:avLst/>
          </a:prstGeom>
          <a:ln w="25400">
            <a:solidFill>
              <a:schemeClr val="accent5">
                <a:lumMod val="75000"/>
              </a:schemeClr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字方塊 123">
                <a:extLst>
                  <a:ext uri="{FF2B5EF4-FFF2-40B4-BE49-F238E27FC236}">
                    <a16:creationId xmlns:a16="http://schemas.microsoft.com/office/drawing/2014/main" id="{621B8EAB-B160-2F41-BCE4-BAFFFC5C1CE8}"/>
                  </a:ext>
                </a:extLst>
              </p:cNvPr>
              <p:cNvSpPr txBox="1"/>
              <p:nvPr/>
            </p:nvSpPr>
            <p:spPr>
              <a:xfrm>
                <a:off x="7637779" y="5055000"/>
                <a:ext cx="111476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TW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altLang="zh-TW" sz="2400" b="0" dirty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TW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endParaRPr lang="zh-TW" altLang="zh-TW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文字方塊 123">
                <a:extLst>
                  <a:ext uri="{FF2B5EF4-FFF2-40B4-BE49-F238E27FC236}">
                    <a16:creationId xmlns:a16="http://schemas.microsoft.com/office/drawing/2014/main" id="{621B8EAB-B160-2F41-BCE4-BAFFFC5C1C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7779" y="5055000"/>
                <a:ext cx="1114763" cy="461665"/>
              </a:xfrm>
              <a:prstGeom prst="rect">
                <a:avLst/>
              </a:prstGeom>
              <a:blipFill>
                <a:blip r:embed="rId8"/>
                <a:stretch>
                  <a:fillRect t="-5263" b="-28947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" name="Picture 24" descr="A close-up of a bracelet&#10;&#10;Description automatically generated with low confidence">
            <a:extLst>
              <a:ext uri="{FF2B5EF4-FFF2-40B4-BE49-F238E27FC236}">
                <a16:creationId xmlns:a16="http://schemas.microsoft.com/office/drawing/2014/main" id="{42291863-FBFA-7E40-B84F-76758C8C0BE6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32171" t="13940" r="18766" b="6058"/>
          <a:stretch/>
        </p:blipFill>
        <p:spPr>
          <a:xfrm>
            <a:off x="10139933" y="3474708"/>
            <a:ext cx="1321627" cy="2155009"/>
          </a:xfrm>
          <a:prstGeom prst="rect">
            <a:avLst/>
          </a:prstGeom>
        </p:spPr>
      </p:pic>
      <p:cxnSp>
        <p:nvCxnSpPr>
          <p:cNvPr id="26" name="直線箭頭接點 31">
            <a:extLst>
              <a:ext uri="{FF2B5EF4-FFF2-40B4-BE49-F238E27FC236}">
                <a16:creationId xmlns:a16="http://schemas.microsoft.com/office/drawing/2014/main" id="{CA2C94F4-D501-C444-A871-9E9CA58A5215}"/>
              </a:ext>
            </a:extLst>
          </p:cNvPr>
          <p:cNvCxnSpPr/>
          <p:nvPr/>
        </p:nvCxnSpPr>
        <p:spPr>
          <a:xfrm>
            <a:off x="8859867" y="4635309"/>
            <a:ext cx="720000" cy="0"/>
          </a:xfrm>
          <a:prstGeom prst="straightConnector1">
            <a:avLst/>
          </a:prstGeom>
          <a:ln w="25400">
            <a:solidFill>
              <a:schemeClr val="accent5">
                <a:lumMod val="75000"/>
              </a:schemeClr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字方塊 123">
            <a:extLst>
              <a:ext uri="{FF2B5EF4-FFF2-40B4-BE49-F238E27FC236}">
                <a16:creationId xmlns:a16="http://schemas.microsoft.com/office/drawing/2014/main" id="{594FA1EF-32E8-AC4B-8D34-9B31CB33DFE6}"/>
              </a:ext>
            </a:extLst>
          </p:cNvPr>
          <p:cNvSpPr txBox="1"/>
          <p:nvPr/>
        </p:nvSpPr>
        <p:spPr>
          <a:xfrm>
            <a:off x="9691875" y="5889583"/>
            <a:ext cx="2336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Assembly Result</a:t>
            </a:r>
            <a:endParaRPr lang="zh-TW" altLang="zh-TW" sz="24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5781FA8B-75DA-3846-959E-AF8302501489}"/>
              </a:ext>
            </a:extLst>
          </p:cNvPr>
          <p:cNvSpPr txBox="1">
            <a:spLocks/>
          </p:cNvSpPr>
          <p:nvPr/>
        </p:nvSpPr>
        <p:spPr>
          <a:xfrm>
            <a:off x="463781" y="1"/>
            <a:ext cx="10515600" cy="11769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TW" dirty="0"/>
              <a:t>Task Formulation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itle 1">
                <a:extLst>
                  <a:ext uri="{FF2B5EF4-FFF2-40B4-BE49-F238E27FC236}">
                    <a16:creationId xmlns:a16="http://schemas.microsoft.com/office/drawing/2014/main" id="{36C639A0-8785-E140-952F-A4291100B8B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6711" y="1058291"/>
                <a:ext cx="10058606" cy="558898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TW" sz="2800" b="1" dirty="0"/>
                  <a:t>Input</a:t>
                </a:r>
                <a:r>
                  <a:rPr lang="en-TW" sz="2800" dirty="0"/>
                  <a:t>: Two point clouds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TW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TW" sz="28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TW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endParaRPr lang="en-TW" sz="2800" dirty="0"/>
              </a:p>
            </p:txBody>
          </p:sp>
        </mc:Choice>
        <mc:Fallback xmlns="">
          <p:sp>
            <p:nvSpPr>
              <p:cNvPr id="27" name="Title 1">
                <a:extLst>
                  <a:ext uri="{FF2B5EF4-FFF2-40B4-BE49-F238E27FC236}">
                    <a16:creationId xmlns:a16="http://schemas.microsoft.com/office/drawing/2014/main" id="{36C639A0-8785-E140-952F-A4291100B8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711" y="1058291"/>
                <a:ext cx="10058606" cy="558898"/>
              </a:xfrm>
              <a:prstGeom prst="rect">
                <a:avLst/>
              </a:prstGeom>
              <a:blipFill>
                <a:blip r:embed="rId10"/>
                <a:stretch>
                  <a:fillRect l="-1261" t="-17778" b="-15556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itle 1">
                <a:extLst>
                  <a:ext uri="{FF2B5EF4-FFF2-40B4-BE49-F238E27FC236}">
                    <a16:creationId xmlns:a16="http://schemas.microsoft.com/office/drawing/2014/main" id="{9748B4FF-FA21-9547-A488-AFDF90B39C7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6711" y="1826250"/>
                <a:ext cx="10058606" cy="558898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TW" sz="2800" b="1" dirty="0"/>
                  <a:t>Output</a:t>
                </a:r>
                <a:r>
                  <a:rPr lang="en-TW" sz="2800" dirty="0"/>
                  <a:t>: SE(3) poses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TW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TW" sz="28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TW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endParaRPr lang="en-TW" sz="2800" dirty="0"/>
              </a:p>
            </p:txBody>
          </p:sp>
        </mc:Choice>
        <mc:Fallback xmlns="">
          <p:sp>
            <p:nvSpPr>
              <p:cNvPr id="29" name="Title 1">
                <a:extLst>
                  <a:ext uri="{FF2B5EF4-FFF2-40B4-BE49-F238E27FC236}">
                    <a16:creationId xmlns:a16="http://schemas.microsoft.com/office/drawing/2014/main" id="{9748B4FF-FA21-9547-A488-AFDF90B39C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711" y="1826250"/>
                <a:ext cx="10058606" cy="558898"/>
              </a:xfrm>
              <a:prstGeom prst="rect">
                <a:avLst/>
              </a:prstGeom>
              <a:blipFill>
                <a:blip r:embed="rId11"/>
                <a:stretch>
                  <a:fillRect l="-1261" t="-20455" b="-15909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文字方塊 123">
            <a:extLst>
              <a:ext uri="{FF2B5EF4-FFF2-40B4-BE49-F238E27FC236}">
                <a16:creationId xmlns:a16="http://schemas.microsoft.com/office/drawing/2014/main" id="{6CDEDCEE-C7B4-6049-8057-6F1D0F26EFB4}"/>
              </a:ext>
            </a:extLst>
          </p:cNvPr>
          <p:cNvSpPr txBox="1"/>
          <p:nvPr/>
        </p:nvSpPr>
        <p:spPr>
          <a:xfrm>
            <a:off x="7017716" y="5889583"/>
            <a:ext cx="2336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Predicted Poses</a:t>
            </a:r>
            <a:endParaRPr lang="zh-TW" altLang="zh-TW" sz="24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65567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AB8B8ED-8564-F349-8945-064FA89A36C6}"/>
              </a:ext>
            </a:extLst>
          </p:cNvPr>
          <p:cNvSpPr txBox="1">
            <a:spLocks/>
          </p:cNvSpPr>
          <p:nvPr/>
        </p:nvSpPr>
        <p:spPr>
          <a:xfrm>
            <a:off x="463780" y="1"/>
            <a:ext cx="11358683" cy="11769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TW" dirty="0"/>
              <a:t>Feature Extraction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6219509-6B98-F157-2402-FCB9F82DC7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319" y="1444279"/>
            <a:ext cx="11269362" cy="454600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C152AE9-A1CD-6268-B32D-E0DAEF548443}"/>
              </a:ext>
            </a:extLst>
          </p:cNvPr>
          <p:cNvSpPr/>
          <p:nvPr/>
        </p:nvSpPr>
        <p:spPr>
          <a:xfrm>
            <a:off x="3546389" y="1428145"/>
            <a:ext cx="8276075" cy="45621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3981330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AB8B8ED-8564-F349-8945-064FA89A36C6}"/>
              </a:ext>
            </a:extLst>
          </p:cNvPr>
          <p:cNvSpPr txBox="1">
            <a:spLocks/>
          </p:cNvSpPr>
          <p:nvPr/>
        </p:nvSpPr>
        <p:spPr>
          <a:xfrm>
            <a:off x="463780" y="1"/>
            <a:ext cx="11358683" cy="11769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TW" dirty="0"/>
              <a:t>Cross-Shape Correlation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B0D7F66-759F-A946-8E74-3E0FCFCBC4D8}"/>
              </a:ext>
            </a:extLst>
          </p:cNvPr>
          <p:cNvSpPr/>
          <p:nvPr/>
        </p:nvSpPr>
        <p:spPr>
          <a:xfrm>
            <a:off x="3285367" y="3625232"/>
            <a:ext cx="5462123" cy="25570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dirty="0"/>
              <a:t>≈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669D496-379B-F346-94D3-1B566C9125E9}"/>
              </a:ext>
            </a:extLst>
          </p:cNvPr>
          <p:cNvSpPr/>
          <p:nvPr/>
        </p:nvSpPr>
        <p:spPr>
          <a:xfrm rot="16200000">
            <a:off x="1776761" y="2627999"/>
            <a:ext cx="3181519" cy="672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300B0F7-3F6A-CE43-87B1-6FABA07521E8}"/>
              </a:ext>
            </a:extLst>
          </p:cNvPr>
          <p:cNvSpPr/>
          <p:nvPr/>
        </p:nvSpPr>
        <p:spPr>
          <a:xfrm>
            <a:off x="3099249" y="1129257"/>
            <a:ext cx="3181519" cy="278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EE00D27-44D1-872D-68C8-2AD354B13C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319" y="1444279"/>
            <a:ext cx="11269362" cy="4546008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EC151385-D337-5374-407B-E6197F6404D5}"/>
              </a:ext>
            </a:extLst>
          </p:cNvPr>
          <p:cNvSpPr/>
          <p:nvPr/>
        </p:nvSpPr>
        <p:spPr>
          <a:xfrm>
            <a:off x="5597611" y="1428145"/>
            <a:ext cx="6224853" cy="45621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CA96A14-BAF7-0DCE-B71B-994323FE9010}"/>
              </a:ext>
            </a:extLst>
          </p:cNvPr>
          <p:cNvSpPr/>
          <p:nvPr/>
        </p:nvSpPr>
        <p:spPr>
          <a:xfrm>
            <a:off x="3516879" y="3719385"/>
            <a:ext cx="8457985" cy="24233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0751415-78F8-91B7-7AF3-35E2B67BE9DC}"/>
              </a:ext>
            </a:extLst>
          </p:cNvPr>
          <p:cNvSpPr/>
          <p:nvPr/>
        </p:nvSpPr>
        <p:spPr>
          <a:xfrm>
            <a:off x="2832255" y="1143927"/>
            <a:ext cx="3818916" cy="5272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83081F8-14D6-B11A-3EBC-EA771E3A4328}"/>
              </a:ext>
            </a:extLst>
          </p:cNvPr>
          <p:cNvSpPr/>
          <p:nvPr/>
        </p:nvSpPr>
        <p:spPr>
          <a:xfrm rot="5400000">
            <a:off x="2042742" y="2961018"/>
            <a:ext cx="3015480" cy="6720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777308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AFD97184-C12C-32A5-3696-4B92BB468E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319" y="1444279"/>
            <a:ext cx="11269362" cy="4546008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278E7A6D-D9E7-029A-2399-A10A1D88B478}"/>
              </a:ext>
            </a:extLst>
          </p:cNvPr>
          <p:cNvSpPr/>
          <p:nvPr/>
        </p:nvSpPr>
        <p:spPr>
          <a:xfrm>
            <a:off x="3495759" y="3805881"/>
            <a:ext cx="5067473" cy="218440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AB8B8ED-8564-F349-8945-064FA89A36C6}"/>
              </a:ext>
            </a:extLst>
          </p:cNvPr>
          <p:cNvSpPr txBox="1">
            <a:spLocks/>
          </p:cNvSpPr>
          <p:nvPr/>
        </p:nvSpPr>
        <p:spPr>
          <a:xfrm>
            <a:off x="463780" y="1"/>
            <a:ext cx="11358683" cy="11769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TW" dirty="0"/>
              <a:t>Pose Estimation for Shape Assembly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748FCEB-0AF0-2AAE-DE7B-85A3FD18388A}"/>
              </a:ext>
            </a:extLst>
          </p:cNvPr>
          <p:cNvSpPr/>
          <p:nvPr/>
        </p:nvSpPr>
        <p:spPr>
          <a:xfrm>
            <a:off x="8559656" y="1428145"/>
            <a:ext cx="3262808" cy="45621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B3D3B78-0091-8941-99E4-2262343D4192}"/>
              </a:ext>
            </a:extLst>
          </p:cNvPr>
          <p:cNvSpPr txBox="1">
            <a:spLocks/>
          </p:cNvSpPr>
          <p:nvPr/>
        </p:nvSpPr>
        <p:spPr>
          <a:xfrm>
            <a:off x="6741937" y="4223609"/>
            <a:ext cx="3635437" cy="4811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Pose estimation loss</a:t>
            </a:r>
            <a:endParaRPr lang="en-TW" sz="2800" dirty="0"/>
          </a:p>
        </p:txBody>
      </p:sp>
      <p:pic>
        <p:nvPicPr>
          <p:cNvPr id="12" name="Picture 11" descr="Text&#10;&#10;Description automatically generated">
            <a:extLst>
              <a:ext uri="{FF2B5EF4-FFF2-40B4-BE49-F238E27FC236}">
                <a16:creationId xmlns:a16="http://schemas.microsoft.com/office/drawing/2014/main" id="{B33D9B41-41C9-474D-984F-7646D99394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6715" y="4623835"/>
            <a:ext cx="4630808" cy="786364"/>
          </a:xfrm>
          <a:prstGeom prst="rect">
            <a:avLst/>
          </a:prstGeom>
        </p:spPr>
      </p:pic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DCC2C43E-DFDB-F14A-B4FA-11B818D5EB61}"/>
              </a:ext>
            </a:extLst>
          </p:cNvPr>
          <p:cNvSpPr/>
          <p:nvPr/>
        </p:nvSpPr>
        <p:spPr>
          <a:xfrm>
            <a:off x="6891918" y="4159306"/>
            <a:ext cx="4995281" cy="1310909"/>
          </a:xfrm>
          <a:prstGeom prst="roundRect">
            <a:avLst>
              <a:gd name="adj" fmla="val 16269"/>
            </a:avLst>
          </a:prstGeom>
          <a:noFill/>
          <a:ln>
            <a:solidFill>
              <a:schemeClr val="accent2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48403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1367</TotalTime>
  <Words>209</Words>
  <Application>Microsoft Macintosh PowerPoint</Application>
  <PresentationFormat>Widescreen</PresentationFormat>
  <Paragraphs>84</Paragraphs>
  <Slides>14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Cambria Math</vt:lpstr>
      <vt:lpstr>Office Theme</vt:lpstr>
      <vt:lpstr>  Neural Shape Mating: Self-Supervised    Object Assembly with Adversarial Shape Priors</vt:lpstr>
      <vt:lpstr>3D Shape Assembly</vt:lpstr>
      <vt:lpstr>3D Geometric Shape Assembly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Geometric Shape Assembly</dc:title>
  <dc:creator>Yun-Chun Chen</dc:creator>
  <cp:lastModifiedBy>Yun-Chun Chen</cp:lastModifiedBy>
  <cp:revision>188</cp:revision>
  <dcterms:created xsi:type="dcterms:W3CDTF">2021-03-02T23:10:13Z</dcterms:created>
  <dcterms:modified xsi:type="dcterms:W3CDTF">2022-08-27T04:14:39Z</dcterms:modified>
</cp:coreProperties>
</file>